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8" r:id="rId2"/>
    <p:sldId id="256" r:id="rId3"/>
    <p:sldId id="257" r:id="rId4"/>
  </p:sldIdLst>
  <p:sldSz cx="6858000" cy="9144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38"/>
  </p:normalViewPr>
  <p:slideViewPr>
    <p:cSldViewPr snapToGrid="0" snapToObjects="1">
      <p:cViewPr>
        <p:scale>
          <a:sx n="100" d="100"/>
          <a:sy n="100" d="100"/>
        </p:scale>
        <p:origin x="-1224" y="6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E08622B-ABFB-4DBC-95F7-009479F655D5}" type="datetimeFigureOut">
              <a:rPr lang="en-US" altLang="en-US"/>
              <a:pPr/>
              <a:t>10/29/2017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609AED9-FB83-4D06-98FA-C50A1DAD9673}" type="slidenum">
              <a:rPr lang="en-US" altLang="en-US"/>
              <a:pPr/>
              <a:t>‹#›</a:t>
            </a:fld>
            <a:endParaRPr lang="en-US" altLang="en-US"/>
          </a:p>
        </p:txBody>
      </p:sp>
    </p:spTree>
    <p:extLst>
      <p:ext uri="{BB962C8B-B14F-4D97-AF65-F5344CB8AC3E}">
        <p14:creationId xmlns:p14="http://schemas.microsoft.com/office/powerpoint/2010/main" val="171285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F96F266-77A9-4BD5-AB75-630DFEDB210D}" type="datetimeFigureOut">
              <a:rPr lang="en-US" altLang="en-US"/>
              <a:pPr/>
              <a:t>10/29/2017</a:t>
            </a:fld>
            <a:endParaRPr lang="en-US" alt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44E8003-C3B7-43CF-9B95-FA7DAD3B4BE4}" type="slidenum">
              <a:rPr lang="en-US" altLang="en-US"/>
              <a:pPr/>
              <a:t>‹#›</a:t>
            </a:fld>
            <a:endParaRPr lang="en-US" altLang="en-US"/>
          </a:p>
        </p:txBody>
      </p:sp>
    </p:spTree>
    <p:extLst>
      <p:ext uri="{BB962C8B-B14F-4D97-AF65-F5344CB8AC3E}">
        <p14:creationId xmlns:p14="http://schemas.microsoft.com/office/powerpoint/2010/main" val="2516743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A4DE429-829C-4077-A007-C71521A801D3}" type="datetimeFigureOut">
              <a:rPr lang="en-US" altLang="en-US"/>
              <a:pPr/>
              <a:t>10/29/2017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ADCE4D-2B5B-4209-A398-62FBB1E69FFB}" type="slidenum">
              <a:rPr lang="en-US" altLang="en-US"/>
              <a:pPr/>
              <a:t>‹#›</a:t>
            </a:fld>
            <a:endParaRPr lang="en-US" altLang="en-US"/>
          </a:p>
        </p:txBody>
      </p:sp>
    </p:spTree>
    <p:extLst>
      <p:ext uri="{BB962C8B-B14F-4D97-AF65-F5344CB8AC3E}">
        <p14:creationId xmlns:p14="http://schemas.microsoft.com/office/powerpoint/2010/main" val="198802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77A1CD-2ACC-4BC6-AA5B-7F28EEFDC95D}" type="datetimeFigureOut">
              <a:rPr lang="en-US" altLang="en-US"/>
              <a:pPr/>
              <a:t>10/29/2017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1C4C89-7000-4E66-88A3-4FB0E1FC8F0B}" type="slidenum">
              <a:rPr lang="en-US" altLang="en-US"/>
              <a:pPr/>
              <a:t>‹#›</a:t>
            </a:fld>
            <a:endParaRPr lang="en-US" altLang="en-US"/>
          </a:p>
        </p:txBody>
      </p:sp>
    </p:spTree>
    <p:extLst>
      <p:ext uri="{BB962C8B-B14F-4D97-AF65-F5344CB8AC3E}">
        <p14:creationId xmlns:p14="http://schemas.microsoft.com/office/powerpoint/2010/main" val="399613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2FD78E-DF40-48CF-9621-94F1D670B8B2}" type="datetimeFigureOut">
              <a:rPr lang="en-US" altLang="en-US"/>
              <a:pPr/>
              <a:t>10/29/2017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6C8E42-05F3-4BA5-A591-EA10C8414E47}" type="slidenum">
              <a:rPr lang="en-US" altLang="en-US"/>
              <a:pPr/>
              <a:t>‹#›</a:t>
            </a:fld>
            <a:endParaRPr lang="en-US" altLang="en-US"/>
          </a:p>
        </p:txBody>
      </p:sp>
    </p:spTree>
    <p:extLst>
      <p:ext uri="{BB962C8B-B14F-4D97-AF65-F5344CB8AC3E}">
        <p14:creationId xmlns:p14="http://schemas.microsoft.com/office/powerpoint/2010/main" val="266441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B4CEE5-82DB-47C4-9AB7-A1F1B77920AE}" type="datetimeFigureOut">
              <a:rPr lang="en-US" altLang="en-US"/>
              <a:pPr/>
              <a:t>10/29/2017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D4DB8E-9EDC-4954-9496-602E79AB1226}" type="slidenum">
              <a:rPr lang="en-US" altLang="en-US"/>
              <a:pPr/>
              <a:t>‹#›</a:t>
            </a:fld>
            <a:endParaRPr lang="en-US" altLang="en-US"/>
          </a:p>
        </p:txBody>
      </p:sp>
    </p:spTree>
    <p:extLst>
      <p:ext uri="{BB962C8B-B14F-4D97-AF65-F5344CB8AC3E}">
        <p14:creationId xmlns:p14="http://schemas.microsoft.com/office/powerpoint/2010/main" val="156435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EFF52BE-06E2-4DA9-BA77-FCA6B1D30879}" type="datetimeFigureOut">
              <a:rPr lang="en-US" altLang="en-US"/>
              <a:pPr/>
              <a:t>10/29/2017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456A99-F218-4D16-8B86-44DF51013D7F}" type="slidenum">
              <a:rPr lang="en-US" altLang="en-US"/>
              <a:pPr/>
              <a:t>‹#›</a:t>
            </a:fld>
            <a:endParaRPr lang="en-US" altLang="en-US"/>
          </a:p>
        </p:txBody>
      </p:sp>
    </p:spTree>
    <p:extLst>
      <p:ext uri="{BB962C8B-B14F-4D97-AF65-F5344CB8AC3E}">
        <p14:creationId xmlns:p14="http://schemas.microsoft.com/office/powerpoint/2010/main" val="39992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6F8D60-8C5D-4B36-B9E5-70BB58722BEA}" type="datetimeFigureOut">
              <a:rPr lang="en-US" altLang="en-US"/>
              <a:pPr/>
              <a:t>10/29/2017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6547511-3609-4FA3-8617-47794B346CE9}" type="slidenum">
              <a:rPr lang="en-US" altLang="en-US"/>
              <a:pPr/>
              <a:t>‹#›</a:t>
            </a:fld>
            <a:endParaRPr lang="en-US" altLang="en-US"/>
          </a:p>
        </p:txBody>
      </p:sp>
    </p:spTree>
    <p:extLst>
      <p:ext uri="{BB962C8B-B14F-4D97-AF65-F5344CB8AC3E}">
        <p14:creationId xmlns:p14="http://schemas.microsoft.com/office/powerpoint/2010/main" val="226237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C243208-685A-4F15-9576-3A9F592BCDC5}" type="datetimeFigureOut">
              <a:rPr lang="en-US" altLang="en-US"/>
              <a:pPr/>
              <a:t>10/29/2017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425852A-C5EF-4A06-B337-F36C469E4325}" type="slidenum">
              <a:rPr lang="en-US" altLang="en-US"/>
              <a:pPr/>
              <a:t>‹#›</a:t>
            </a:fld>
            <a:endParaRPr lang="en-US" altLang="en-US"/>
          </a:p>
        </p:txBody>
      </p:sp>
    </p:spTree>
    <p:extLst>
      <p:ext uri="{BB962C8B-B14F-4D97-AF65-F5344CB8AC3E}">
        <p14:creationId xmlns:p14="http://schemas.microsoft.com/office/powerpoint/2010/main" val="210176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99C0B40-8AA2-4894-B934-546B25188B43}" type="datetimeFigureOut">
              <a:rPr lang="en-US" altLang="en-US"/>
              <a:pPr/>
              <a:t>10/29/2017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D1CA54D-E1BD-4E9F-9311-AEC8D1B24349}" type="slidenum">
              <a:rPr lang="en-US" altLang="en-US"/>
              <a:pPr/>
              <a:t>‹#›</a:t>
            </a:fld>
            <a:endParaRPr lang="en-US" altLang="en-US"/>
          </a:p>
        </p:txBody>
      </p:sp>
    </p:spTree>
    <p:extLst>
      <p:ext uri="{BB962C8B-B14F-4D97-AF65-F5344CB8AC3E}">
        <p14:creationId xmlns:p14="http://schemas.microsoft.com/office/powerpoint/2010/main" val="206714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A3B6C1-CBBD-4F72-A222-544D40129A56}" type="datetimeFigureOut">
              <a:rPr lang="en-US" altLang="en-US"/>
              <a:pPr/>
              <a:t>10/29/2017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4738D0E0-B208-4B91-853F-AF95FDABCFC7}" type="slidenum">
              <a:rPr lang="en-US" altLang="en-US"/>
              <a:pPr/>
              <a:t>‹#›</a:t>
            </a:fld>
            <a:endParaRPr lang="en-US" altLang="en-US"/>
          </a:p>
        </p:txBody>
      </p:sp>
    </p:spTree>
    <p:extLst>
      <p:ext uri="{BB962C8B-B14F-4D97-AF65-F5344CB8AC3E}">
        <p14:creationId xmlns:p14="http://schemas.microsoft.com/office/powerpoint/2010/main" val="97909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3A025A-645D-450D-B5CC-0DA1CD87CE0B}" type="datetimeFigureOut">
              <a:rPr lang="en-US" altLang="en-US"/>
              <a:pPr/>
              <a:t>10/29/2017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F749128-579E-4E0A-91F6-68A3EB116A07}" type="slidenum">
              <a:rPr lang="en-US" altLang="en-US"/>
              <a:pPr/>
              <a:t>‹#›</a:t>
            </a:fld>
            <a:endParaRPr lang="en-US" altLang="en-US"/>
          </a:p>
        </p:txBody>
      </p:sp>
    </p:spTree>
    <p:extLst>
      <p:ext uri="{BB962C8B-B14F-4D97-AF65-F5344CB8AC3E}">
        <p14:creationId xmlns:p14="http://schemas.microsoft.com/office/powerpoint/2010/main" val="346245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84A324-C619-4377-88EB-9FBD8F5E3867}" type="datetimeFigureOut">
              <a:rPr lang="en-US" altLang="en-US"/>
              <a:pPr/>
              <a:t>10/29/2017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0CE7FE8-41E6-474B-9A02-245F4E797FC5}" type="slidenum">
              <a:rPr lang="en-US" altLang="en-US"/>
              <a:pPr/>
              <a:t>‹#›</a:t>
            </a:fld>
            <a:endParaRPr lang="en-US" altLang="en-US"/>
          </a:p>
        </p:txBody>
      </p:sp>
    </p:spTree>
    <p:extLst>
      <p:ext uri="{BB962C8B-B14F-4D97-AF65-F5344CB8AC3E}">
        <p14:creationId xmlns:p14="http://schemas.microsoft.com/office/powerpoint/2010/main" val="395567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56CBD07-F2AD-49DC-84C8-FD5F126FD07F}" type="datetimeFigureOut">
              <a:rPr lang="en-US" altLang="en-US"/>
              <a:pPr/>
              <a:t>10/29/2017</a:t>
            </a:fld>
            <a:endParaRPr lang="en-US" alt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4C36292-D7E5-4A13-99F7-45A20D4A55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0ahUKEwi8nsu3sOLVAhXMRCYKHZh2DggQjRwIBw&amp;url=https://commons.wikimedia.org/wiki/File:Cc-by-nc-sa_icon.svg&amp;psig=AFQjCNFMAr4WlKLtU9dcRzFDATE1Wj07xA&amp;ust=1503200506084202" TargetMode="External"/><Relationship Id="rId3" Type="http://schemas.openxmlformats.org/officeDocument/2006/relationships/hyperlink" Target="http://www.SpanishTeacherShop.com" TargetMode="External"/><Relationship Id="rId7" Type="http://schemas.openxmlformats.org/officeDocument/2006/relationships/hyperlink" Target="http://creativecommons.org/licenses/by-nc/4.0/" TargetMode="External"/><Relationship Id="rId2" Type="http://schemas.openxmlformats.org/officeDocument/2006/relationships/hyperlink" Target="https://docs.google.com/presentation/d/1WQ34IyYCkg7V7etJ-Xm43oe6mjAtpdZuJqzN4aaVoqA/edit?usp=sharing"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spanishplans.org/Free" TargetMode="External"/><Relationship Id="rId4" Type="http://schemas.openxmlformats.org/officeDocument/2006/relationships/hyperlink" Target="http://www.SpanishPlans.org"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4100" y="0"/>
            <a:ext cx="4800600" cy="2336800"/>
          </a:xfrm>
        </p:spPr>
        <p:txBody>
          <a:bodyPr rtlCol="0">
            <a:normAutofit/>
          </a:bodyPr>
          <a:lstStyle/>
          <a:p>
            <a:pPr fontAlgn="auto">
              <a:spcAft>
                <a:spcPts val="0"/>
              </a:spcAft>
              <a:buFont typeface="Arial"/>
              <a:buNone/>
              <a:defRPr/>
            </a:pPr>
            <a:r>
              <a:rPr lang="en-US" b="1" dirty="0" smtClean="0"/>
              <a:t>Back to School </a:t>
            </a:r>
          </a:p>
          <a:p>
            <a:pPr fontAlgn="auto">
              <a:spcAft>
                <a:spcPts val="0"/>
              </a:spcAft>
              <a:buFont typeface="Arial"/>
              <a:buNone/>
              <a:defRPr/>
            </a:pPr>
            <a:r>
              <a:rPr lang="en-US" b="1" dirty="0" smtClean="0"/>
              <a:t>Open House Letter for Parents Explaining TPRS</a:t>
            </a:r>
            <a:endParaRPr lang="en-US" b="1" dirty="0"/>
          </a:p>
        </p:txBody>
      </p:sp>
      <p:sp>
        <p:nvSpPr>
          <p:cNvPr id="4098" name="TextBox 4"/>
          <p:cNvSpPr txBox="1">
            <a:spLocks noChangeArrowheads="1"/>
          </p:cNvSpPr>
          <p:nvPr/>
        </p:nvSpPr>
        <p:spPr bwMode="auto">
          <a:xfrm>
            <a:off x="25400" y="2330450"/>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a:t>At my school for Open House, we get 5 minutes for each class period. As the students first experience with TPRS, I use this time to explain the method. I use a short </a:t>
            </a:r>
            <a:r>
              <a:rPr lang="en-US" altLang="en-US">
                <a:hlinkClick r:id="rId2"/>
              </a:rPr>
              <a:t>powerpoint </a:t>
            </a:r>
            <a:r>
              <a:rPr lang="en-US" altLang="en-US"/>
              <a:t>presentation (go to file and “make a copy” to be able to edit”), and use this 2 page letter. Make a copy of pages 2-3 to hand out to parents. You can edit any part that you need to to add specific information about your class and remove anything that is not applicable to your class.</a:t>
            </a:r>
          </a:p>
          <a:p>
            <a:pPr eaLnBrk="1" hangingPunct="1"/>
            <a:endParaRPr lang="en-US" altLang="en-US"/>
          </a:p>
        </p:txBody>
      </p:sp>
      <p:sp>
        <p:nvSpPr>
          <p:cNvPr id="4099" name="TextBox 15"/>
          <p:cNvSpPr txBox="1">
            <a:spLocks noChangeArrowheads="1"/>
          </p:cNvSpPr>
          <p:nvPr/>
        </p:nvSpPr>
        <p:spPr bwMode="auto">
          <a:xfrm>
            <a:off x="2108200" y="4514850"/>
            <a:ext cx="4902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sz="2500">
                <a:latin typeface="Rockwell" pitchFamily="18" charset="0"/>
                <a:ea typeface="Rockwell" pitchFamily="18" charset="0"/>
                <a:cs typeface="Rockwell" pitchFamily="18" charset="0"/>
                <a:hlinkClick r:id="rId3"/>
              </a:rPr>
              <a:t>www.SpanishTeacherShop.com</a:t>
            </a:r>
            <a:endParaRPr lang="en-US" altLang="en-US" sz="2500">
              <a:latin typeface="Rockwell" pitchFamily="18" charset="0"/>
              <a:ea typeface="Rockwell" pitchFamily="18" charset="0"/>
              <a:cs typeface="Rockwell" pitchFamily="18" charset="0"/>
            </a:endParaRPr>
          </a:p>
          <a:p>
            <a:pPr eaLnBrk="1" hangingPunct="1"/>
            <a:r>
              <a:rPr lang="en-US" altLang="en-US" sz="1500">
                <a:latin typeface="Rockwell" pitchFamily="18" charset="0"/>
                <a:ea typeface="Rockwell" pitchFamily="18" charset="0"/>
                <a:cs typeface="Rockwell" pitchFamily="18" charset="0"/>
              </a:rPr>
              <a:t/>
            </a:r>
            <a:br>
              <a:rPr lang="en-US" altLang="en-US" sz="1500">
                <a:latin typeface="Rockwell" pitchFamily="18" charset="0"/>
                <a:ea typeface="Rockwell" pitchFamily="18" charset="0"/>
                <a:cs typeface="Rockwell" pitchFamily="18" charset="0"/>
              </a:rPr>
            </a:br>
            <a:r>
              <a:rPr lang="en-US" altLang="en-US" sz="1500">
                <a:latin typeface="Rockwell" pitchFamily="18" charset="0"/>
                <a:ea typeface="Rockwell" pitchFamily="18" charset="0"/>
                <a:cs typeface="Rockwell" pitchFamily="18" charset="0"/>
              </a:rPr>
              <a:t>Blog: </a:t>
            </a:r>
            <a:r>
              <a:rPr lang="en-US" altLang="en-US" sz="1500">
                <a:latin typeface="Rockwell" pitchFamily="18" charset="0"/>
                <a:ea typeface="Rockwell" pitchFamily="18" charset="0"/>
                <a:cs typeface="Rockwell" pitchFamily="18" charset="0"/>
                <a:hlinkClick r:id="rId4"/>
              </a:rPr>
              <a:t>www.SpanishPlans.org</a:t>
            </a:r>
            <a:r>
              <a:rPr lang="en-US" altLang="en-US" sz="1500">
                <a:latin typeface="Rockwell" pitchFamily="18" charset="0"/>
                <a:ea typeface="Rockwell" pitchFamily="18" charset="0"/>
                <a:cs typeface="Rockwell" pitchFamily="18" charset="0"/>
              </a:rPr>
              <a:t>   </a:t>
            </a:r>
          </a:p>
          <a:p>
            <a:pPr eaLnBrk="1" hangingPunct="1"/>
            <a:endParaRPr lang="en-US" altLang="en-US" sz="1500">
              <a:latin typeface="Rockwell" pitchFamily="18" charset="0"/>
              <a:ea typeface="Rockwell" pitchFamily="18" charset="0"/>
              <a:cs typeface="Rockwell" pitchFamily="18" charset="0"/>
            </a:endParaRPr>
          </a:p>
          <a:p>
            <a:pPr eaLnBrk="1" hangingPunct="1"/>
            <a:r>
              <a:rPr lang="en-US" altLang="en-US" sz="1500">
                <a:latin typeface="Rockwell" pitchFamily="18" charset="0"/>
                <a:ea typeface="Rockwell" pitchFamily="18" charset="0"/>
                <a:cs typeface="Rockwell" pitchFamily="18" charset="0"/>
              </a:rPr>
              <a:t>FREE RESOURCES:</a:t>
            </a:r>
            <a:br>
              <a:rPr lang="en-US" altLang="en-US" sz="1500">
                <a:latin typeface="Rockwell" pitchFamily="18" charset="0"/>
                <a:ea typeface="Rockwell" pitchFamily="18" charset="0"/>
                <a:cs typeface="Rockwell" pitchFamily="18" charset="0"/>
              </a:rPr>
            </a:br>
            <a:r>
              <a:rPr lang="en-US" altLang="en-US" sz="1500">
                <a:latin typeface="Rockwell" pitchFamily="18" charset="0"/>
                <a:ea typeface="Rockwell" pitchFamily="18" charset="0"/>
                <a:cs typeface="Rockwell" pitchFamily="18" charset="0"/>
                <a:hlinkClick r:id="rId5"/>
              </a:rPr>
              <a:t>www.SpanishPlans.org/Free</a:t>
            </a:r>
            <a:r>
              <a:rPr lang="en-US" altLang="en-US" sz="1500">
                <a:latin typeface="Rockwell" pitchFamily="18" charset="0"/>
                <a:ea typeface="Rockwell" pitchFamily="18" charset="0"/>
                <a:cs typeface="Rockwell" pitchFamily="18" charset="0"/>
              </a:rPr>
              <a:t> </a:t>
            </a:r>
          </a:p>
          <a:p>
            <a:pPr eaLnBrk="1" hangingPunct="1"/>
            <a:endParaRPr lang="en-US" altLang="en-US" sz="2500">
              <a:latin typeface="Rockwell" pitchFamily="18" charset="0"/>
              <a:ea typeface="Rockwell" pitchFamily="18" charset="0"/>
              <a:cs typeface="Rockwell" pitchFamily="18" charset="0"/>
            </a:endParaRPr>
          </a:p>
        </p:txBody>
      </p:sp>
      <p:sp>
        <p:nvSpPr>
          <p:cNvPr id="4100" name="TextBox 6"/>
          <p:cNvSpPr txBox="1">
            <a:spLocks noChangeArrowheads="1"/>
          </p:cNvSpPr>
          <p:nvPr/>
        </p:nvSpPr>
        <p:spPr bwMode="auto">
          <a:xfrm>
            <a:off x="0" y="6519863"/>
            <a:ext cx="6769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sz="1500" b="1"/>
              <a:t>Permissions</a:t>
            </a:r>
            <a:r>
              <a:rPr lang="en-US" altLang="en-US" sz="1500"/>
              <a:t>:</a:t>
            </a:r>
            <a:br>
              <a:rPr lang="en-US" altLang="en-US" sz="1500"/>
            </a:br>
            <a:endParaRPr lang="en-US" altLang="en-US" sz="1500"/>
          </a:p>
        </p:txBody>
      </p:sp>
      <p:pic>
        <p:nvPicPr>
          <p:cNvPr id="410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00" y="4368800"/>
            <a:ext cx="20828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8"/>
          <p:cNvSpPr txBox="1">
            <a:spLocks noChangeArrowheads="1"/>
          </p:cNvSpPr>
          <p:nvPr/>
        </p:nvSpPr>
        <p:spPr bwMode="auto">
          <a:xfrm>
            <a:off x="0" y="6519863"/>
            <a:ext cx="6858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US" altLang="en-US" sz="1500" b="1"/>
          </a:p>
          <a:p>
            <a:pPr eaLnBrk="1" hangingPunct="1"/>
            <a:r>
              <a:rPr lang="en-US" altLang="en-US" sz="1600"/>
              <a:t>This work is licensed under a </a:t>
            </a:r>
            <a:r>
              <a:rPr lang="en-US" altLang="en-US" sz="1600">
                <a:hlinkClick r:id="rId7"/>
              </a:rPr>
              <a:t>Creative Commons Attribution-NonCommercial 4.0 International License</a:t>
            </a:r>
            <a:r>
              <a:rPr lang="en-US" altLang="en-US" sz="1600"/>
              <a:t>.</a:t>
            </a:r>
            <a:endParaRPr lang="en-US" altLang="en-US" sz="1500" b="1"/>
          </a:p>
          <a:p>
            <a:pPr eaLnBrk="1" hangingPunct="1"/>
            <a:r>
              <a:rPr lang="en-US" altLang="en-US" sz="1600" b="1"/>
              <a:t>CC BY-NC-SA</a:t>
            </a:r>
          </a:p>
          <a:p>
            <a:pPr eaLnBrk="1" hangingPunct="1"/>
            <a:endParaRPr lang="en-US" altLang="en-US" sz="1500" b="1"/>
          </a:p>
          <a:p>
            <a:pPr eaLnBrk="1" hangingPunct="1"/>
            <a:r>
              <a:rPr lang="en-US" altLang="en-US" sz="1500" b="1"/>
              <a:t>Permissions</a:t>
            </a:r>
            <a:r>
              <a:rPr lang="en-US" altLang="en-US" sz="1500"/>
              <a:t>:</a:t>
            </a:r>
            <a:br>
              <a:rPr lang="en-US" altLang="en-US" sz="1500"/>
            </a:br>
            <a:r>
              <a:rPr lang="en-US" altLang="en-US" sz="1600" b="1"/>
              <a:t>Share</a:t>
            </a:r>
            <a:r>
              <a:rPr lang="en-US" altLang="en-US" sz="1600"/>
              <a:t> — copy and redistribute the material</a:t>
            </a:r>
          </a:p>
          <a:p>
            <a:pPr eaLnBrk="1" hangingPunct="1"/>
            <a:r>
              <a:rPr lang="en-US" altLang="en-US" sz="1600" b="1"/>
              <a:t>Adapt</a:t>
            </a:r>
            <a:r>
              <a:rPr lang="en-US" altLang="en-US" sz="1600"/>
              <a:t> — remix, transform, and build upon the material </a:t>
            </a:r>
          </a:p>
          <a:p>
            <a:pPr eaLnBrk="1" hangingPunct="1"/>
            <a:r>
              <a:rPr lang="en-US" altLang="en-US" sz="1600" b="1"/>
              <a:t>Credit</a:t>
            </a:r>
            <a:r>
              <a:rPr lang="en-US" altLang="en-US" sz="1600"/>
              <a:t> — must be given to SpanishTeacherShop.com</a:t>
            </a:r>
            <a:endParaRPr lang="en-US" altLang="en-US" sz="1500"/>
          </a:p>
          <a:p>
            <a:pPr eaLnBrk="1" hangingPunct="1"/>
            <a:endParaRPr lang="en-US" altLang="en-US" sz="1500"/>
          </a:p>
        </p:txBody>
      </p:sp>
      <p:pic>
        <p:nvPicPr>
          <p:cNvPr id="4103" name="Picture 9" descr="mage result for CC BY-NC-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9300" y="7242175"/>
            <a:ext cx="170021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6858001" cy="1558925"/>
          </a:xfrm>
          <a:prstGeom prst="rect">
            <a:avLst/>
          </a:prstGeom>
          <a:noFill/>
          <a:ln>
            <a:noFill/>
          </a:ln>
          <a:extLst>
            <a:ext uri="{909E8E84-426E-40DD-AFC4-6F175D3DCCD1}">
              <a14:hiddenFill xmlns:a14="http://schemas.microsoft.com/office/drawing/2010/main">
                <a:solidFill>
                  <a:srgbClr val="FFFFFF">
                    <a:alpha val="66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0" descr="KGSkinnyScribbleBorder (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7668" y="2928144"/>
            <a:ext cx="26193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KGSkinnyScribbleBorder (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1385888"/>
            <a:ext cx="368776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1"/>
          <p:cNvSpPr txBox="1">
            <a:spLocks noChangeArrowheads="1"/>
          </p:cNvSpPr>
          <p:nvPr/>
        </p:nvSpPr>
        <p:spPr bwMode="auto">
          <a:xfrm>
            <a:off x="3559175" y="1533525"/>
            <a:ext cx="3209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US" altLang="en-US" sz="1200" b="1"/>
          </a:p>
          <a:p>
            <a:pPr eaLnBrk="1" hangingPunct="1"/>
            <a:r>
              <a:rPr lang="en-US" altLang="en-US" sz="1200" b="1"/>
              <a:t>Teacher: </a:t>
            </a:r>
          </a:p>
          <a:p>
            <a:pPr eaLnBrk="1" hangingPunct="1"/>
            <a:r>
              <a:rPr lang="en-US" altLang="en-US" sz="1200" b="1"/>
              <a:t>Contact</a:t>
            </a:r>
            <a:r>
              <a:rPr lang="en-US" altLang="en-US" sz="1200"/>
              <a:t>: </a:t>
            </a:r>
          </a:p>
          <a:p>
            <a:pPr eaLnBrk="1" hangingPunct="1"/>
            <a:r>
              <a:rPr lang="en-US" altLang="en-US" sz="1200" b="1"/>
              <a:t>Education</a:t>
            </a:r>
            <a:r>
              <a:rPr lang="en-US" altLang="en-US" sz="1200"/>
              <a:t>: </a:t>
            </a:r>
          </a:p>
          <a:p>
            <a:pPr eaLnBrk="1" hangingPunct="1"/>
            <a:r>
              <a:rPr lang="en-US" altLang="en-US" sz="1200" b="1"/>
              <a:t>Travels</a:t>
            </a:r>
            <a:r>
              <a:rPr lang="en-US" altLang="en-US" sz="1200"/>
              <a:t>: </a:t>
            </a:r>
          </a:p>
          <a:p>
            <a:pPr eaLnBrk="1" hangingPunct="1"/>
            <a:r>
              <a:rPr lang="en-US" altLang="en-US" sz="1200" b="1"/>
              <a:t>Experience</a:t>
            </a:r>
            <a:endParaRPr lang="en-US" altLang="en-US" sz="1200"/>
          </a:p>
          <a:p>
            <a:pPr eaLnBrk="1" hangingPunct="1"/>
            <a:endParaRPr lang="en-US" altLang="en-US" sz="1200"/>
          </a:p>
          <a:p>
            <a:pPr eaLnBrk="1" hangingPunct="1"/>
            <a:endParaRPr lang="en-US" altLang="en-US" sz="1200"/>
          </a:p>
        </p:txBody>
      </p:sp>
      <p:sp>
        <p:nvSpPr>
          <p:cNvPr id="5125" name="TextBox 12"/>
          <p:cNvSpPr txBox="1">
            <a:spLocks noChangeArrowheads="1"/>
          </p:cNvSpPr>
          <p:nvPr/>
        </p:nvSpPr>
        <p:spPr bwMode="auto">
          <a:xfrm>
            <a:off x="49213" y="1560513"/>
            <a:ext cx="3365500"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sz="1200"/>
              <a:t>Dear Parents,</a:t>
            </a:r>
          </a:p>
          <a:p>
            <a:pPr eaLnBrk="1" hangingPunct="1"/>
            <a:r>
              <a:rPr lang="en-US" altLang="en-US" sz="1200"/>
              <a:t>This year your child will </a:t>
            </a:r>
            <a:r>
              <a:rPr lang="en-US" altLang="en-US" sz="1200" b="1"/>
              <a:t>not</a:t>
            </a:r>
            <a:r>
              <a:rPr lang="en-US" altLang="en-US" sz="1200"/>
              <a:t> be LEARNING Spanish. Instead, they will be ACQUIRING Spanish in a natural process, similar to how they acquired their first language.</a:t>
            </a:r>
          </a:p>
          <a:p>
            <a:pPr eaLnBrk="1" hangingPunct="1"/>
            <a:r>
              <a:rPr lang="en-US" altLang="en-US" sz="1200"/>
              <a:t>This approach is done through STORYTELLING. </a:t>
            </a:r>
          </a:p>
          <a:p>
            <a:pPr eaLnBrk="1" hangingPunct="1"/>
            <a:endParaRPr lang="en-US" altLang="en-US" sz="1200"/>
          </a:p>
          <a:p>
            <a:pPr eaLnBrk="1" hangingPunct="1"/>
            <a:r>
              <a:rPr lang="en-US" altLang="en-US" sz="1200"/>
              <a:t>The main ingredient of language acquisition is through COMPREHENSIBLE INPUT: </a:t>
            </a:r>
            <a:br>
              <a:rPr lang="en-US" altLang="en-US" sz="1200"/>
            </a:br>
            <a:r>
              <a:rPr lang="en-US" altLang="en-US" sz="1200"/>
              <a:t>reading and listening that you understand. </a:t>
            </a:r>
          </a:p>
          <a:p>
            <a:pPr eaLnBrk="1" hangingPunct="1"/>
            <a:endParaRPr lang="en-US" altLang="en-US" sz="1100"/>
          </a:p>
          <a:p>
            <a:pPr eaLnBrk="1" hangingPunct="1"/>
            <a:endParaRPr lang="en-US" altLang="en-US" sz="1100"/>
          </a:p>
          <a:p>
            <a:pPr eaLnBrk="1" hangingPunct="1"/>
            <a:r>
              <a:rPr lang="en-US" altLang="en-US" sz="1100"/>
              <a:t>“TPRS (Teaching Proficiency through Reading and Storytelling) is an input-based approach to teaching language that focuses on the systematic instruction of vocabulary in a highly comprehensible, personalized and contextualized manner.  The goal is to keep the conversation/[story] so comprehensible, engaging, and compelling that the learner is completely distracted from consciously trying to learn or memorize vocabulary.”</a:t>
            </a:r>
          </a:p>
          <a:p>
            <a:pPr eaLnBrk="1" hangingPunct="1"/>
            <a:r>
              <a:rPr lang="en-US" altLang="en-US" sz="1100"/>
              <a:t>	Carol Gaab</a:t>
            </a:r>
          </a:p>
          <a:p>
            <a:pPr eaLnBrk="1" hangingPunct="1"/>
            <a:r>
              <a:rPr lang="en-US" altLang="en-US" sz="1100"/>
              <a:t>	Spanish/ELL Teacher/Presenter/Author</a:t>
            </a:r>
          </a:p>
          <a:p>
            <a:pPr eaLnBrk="1" hangingPunct="1"/>
            <a:endParaRPr lang="en-US" altLang="en-US" sz="1100"/>
          </a:p>
          <a:p>
            <a:pPr eaLnBrk="1" hangingPunct="1"/>
            <a:endParaRPr lang="en-US" altLang="en-US" sz="1100" i="1"/>
          </a:p>
          <a:p>
            <a:pPr eaLnBrk="1" hangingPunct="1"/>
            <a:r>
              <a:rPr lang="en-US" altLang="en-US" sz="1100"/>
              <a:t>My goal as a TPRS Spanish teacher is to build fluency and confidence. Acquisition occurs best in a stress-free, and interesting environment. At this level, it is OK for students to make grammatical errors when retelling a story.  With time and with more input (listening and reading) of the Spanish language, their accuracy will be refined.  Perfection is not an attribute of novice students. When we acquire language we don’t think in terms of grammar when we speak, but rather in terms of what words/expressions feel right. </a:t>
            </a:r>
          </a:p>
          <a:p>
            <a:pPr eaLnBrk="1" hangingPunct="1"/>
            <a:r>
              <a:rPr lang="en-US" altLang="en-US" sz="1100"/>
              <a:t> </a:t>
            </a:r>
          </a:p>
          <a:p>
            <a:pPr eaLnBrk="1" hangingPunct="1"/>
            <a:r>
              <a:rPr lang="en-US" altLang="en-US" sz="1100"/>
              <a:t>Thank you so much for your support in helping your child become a fluent and confident Spanish speaker! If you have any questions this year, please contact me.</a:t>
            </a:r>
          </a:p>
          <a:p>
            <a:pPr eaLnBrk="1" hangingPunct="1"/>
            <a:endParaRPr lang="en-US" altLang="en-US" sz="1100"/>
          </a:p>
          <a:p>
            <a:pPr algn="ctr" eaLnBrk="1" hangingPunct="1"/>
            <a:r>
              <a:rPr lang="en-US" altLang="en-US" sz="1100">
                <a:latin typeface="Lucida Calligraphy" pitchFamily="66" charset="0"/>
                <a:ea typeface="Lucida Calligraphy" pitchFamily="66" charset="0"/>
                <a:cs typeface="Lucida Calligraphy" pitchFamily="66" charset="0"/>
              </a:rPr>
              <a:t>                             Profe</a:t>
            </a:r>
          </a:p>
          <a:p>
            <a:pPr eaLnBrk="1" hangingPunct="1"/>
            <a:endParaRPr lang="en-US" altLang="en-US" sz="1100"/>
          </a:p>
          <a:p>
            <a:pPr eaLnBrk="1" hangingPunct="1"/>
            <a:endParaRPr lang="en-US" altLang="en-US" sz="1100"/>
          </a:p>
        </p:txBody>
      </p:sp>
      <p:pic>
        <p:nvPicPr>
          <p:cNvPr id="5126" name="Picture 13" descr="MHS Background Light Purple1.png"/>
          <p:cNvPicPr>
            <a:picLocks noChangeAspect="1"/>
          </p:cNvPicPr>
          <p:nvPr/>
        </p:nvPicPr>
        <p:blipFill>
          <a:blip r:embed="rId5">
            <a:extLst>
              <a:ext uri="{28A0092B-C50C-407E-A947-70E740481C1C}">
                <a14:useLocalDpi xmlns:a14="http://schemas.microsoft.com/office/drawing/2010/main" val="0"/>
              </a:ext>
            </a:extLst>
          </a:blip>
          <a:srcRect t="68748" r="18794" b="2"/>
          <a:stretch>
            <a:fillRect/>
          </a:stretch>
        </p:blipFill>
        <p:spPr bwMode="auto">
          <a:xfrm rot="5400000">
            <a:off x="2389188" y="4689475"/>
            <a:ext cx="5480050" cy="342900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4"/>
          <p:cNvSpPr txBox="1">
            <a:spLocks noChangeArrowheads="1"/>
          </p:cNvSpPr>
          <p:nvPr/>
        </p:nvSpPr>
        <p:spPr bwMode="auto">
          <a:xfrm>
            <a:off x="3432175" y="3432175"/>
            <a:ext cx="34210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r>
              <a:rPr lang="en-US" altLang="en-US" sz="1200" b="1"/>
              <a:t>Q+A</a:t>
            </a:r>
          </a:p>
          <a:p>
            <a:pPr eaLnBrk="1" hangingPunct="1"/>
            <a:r>
              <a:rPr lang="en-US" altLang="en-US" sz="1200" b="1"/>
              <a:t>What should my child be doing at home?</a:t>
            </a:r>
          </a:p>
          <a:p>
            <a:pPr eaLnBrk="1" hangingPunct="1"/>
            <a:r>
              <a:rPr lang="en-US" altLang="en-US" sz="1200"/>
              <a:t>Rather than spending time on memorizing vocabulary through flashcards, students should be looking for additional “input” (reading/listening). To do this they should </a:t>
            </a:r>
            <a:r>
              <a:rPr lang="en-US" altLang="en-US" sz="1200" b="1"/>
              <a:t>re-read a story from class</a:t>
            </a:r>
            <a:r>
              <a:rPr lang="en-US" altLang="en-US" sz="1200"/>
              <a:t> or check out additional appropriate reading materials. They can also  be using the activities at </a:t>
            </a:r>
            <a:r>
              <a:rPr lang="en-US" altLang="en-US" sz="1200" b="1"/>
              <a:t>SenorWooly.com</a:t>
            </a:r>
          </a:p>
          <a:p>
            <a:pPr eaLnBrk="1" hangingPunct="1"/>
            <a:endParaRPr lang="en-US" altLang="en-US" sz="1200" b="1"/>
          </a:p>
          <a:p>
            <a:pPr eaLnBrk="1" hangingPunct="1"/>
            <a:r>
              <a:rPr lang="en-US" altLang="en-US" sz="1200" b="1"/>
              <a:t>How can I help my child?</a:t>
            </a:r>
          </a:p>
          <a:p>
            <a:pPr eaLnBrk="1" hangingPunct="1"/>
            <a:r>
              <a:rPr lang="en-US" altLang="en-US" sz="1200"/>
              <a:t>Encourage your child to </a:t>
            </a:r>
            <a:r>
              <a:rPr lang="en-US" altLang="en-US" sz="1200" b="1"/>
              <a:t>read a class story to you</a:t>
            </a:r>
            <a:r>
              <a:rPr lang="en-US" altLang="en-US" sz="1200"/>
              <a:t>. Your child can read it to you in Spanish, translate the story to English for you, or both. Or ask your child to </a:t>
            </a:r>
            <a:r>
              <a:rPr lang="en-US" altLang="en-US" sz="1200" b="1"/>
              <a:t>re-tell a story in Spanish</a:t>
            </a:r>
            <a:r>
              <a:rPr lang="en-US" altLang="en-US" sz="1200"/>
              <a:t> that we have gone over in class. </a:t>
            </a:r>
          </a:p>
          <a:p>
            <a:pPr eaLnBrk="1" hangingPunct="1"/>
            <a:endParaRPr lang="en-US" altLang="en-US" sz="1200"/>
          </a:p>
          <a:p>
            <a:pPr eaLnBrk="1" hangingPunct="1"/>
            <a:r>
              <a:rPr lang="en-US" altLang="en-US" sz="1200" b="1"/>
              <a:t>What about High School</a:t>
            </a:r>
            <a:r>
              <a:rPr lang="en-US" altLang="en-US" sz="1100" b="1"/>
              <a:t>?</a:t>
            </a:r>
          </a:p>
          <a:p>
            <a:pPr eaLnBrk="1" hangingPunct="1"/>
            <a:r>
              <a:rPr lang="en-US" altLang="en-US" sz="1100"/>
              <a:t>The High School placement test is typically given the first week back from Winter Break in January. It is taken in class and scored by LHS. Previous tests have included a multiple choice section and a writing assessment.</a:t>
            </a:r>
          </a:p>
          <a:p>
            <a:pPr eaLnBrk="1" hangingPunct="1"/>
            <a:r>
              <a:rPr lang="en-US" altLang="en-US" sz="1100"/>
              <a:t>Along with teacher recommendation, students are placed into either </a:t>
            </a:r>
            <a:r>
              <a:rPr lang="en-US" altLang="en-US" sz="1100" b="1"/>
              <a:t>Spanish 1, Spanish 2, or Spanish Bridge </a:t>
            </a:r>
            <a:r>
              <a:rPr lang="en-US" altLang="en-US" sz="1100"/>
              <a:t>which is a summer program to start the fall in Spanish 2. Students successful and confident in 8</a:t>
            </a:r>
            <a:r>
              <a:rPr lang="en-US" altLang="en-US" sz="1100" baseline="30000"/>
              <a:t>th</a:t>
            </a:r>
            <a:r>
              <a:rPr lang="en-US" altLang="en-US" sz="1100"/>
              <a:t> grade move on to </a:t>
            </a:r>
            <a:r>
              <a:rPr lang="en-US" altLang="en-US" sz="1100" b="1"/>
              <a:t>level 2</a:t>
            </a:r>
            <a:r>
              <a:rPr lang="en-US" altLang="en-US" sz="1100"/>
              <a:t>. </a:t>
            </a:r>
          </a:p>
          <a:p>
            <a:pPr eaLnBrk="1" hangingPunct="1"/>
            <a:endParaRPr lang="en-US" altLang="en-US" sz="1100"/>
          </a:p>
          <a:p>
            <a:pPr eaLnBrk="1" hangingPunct="1"/>
            <a:r>
              <a:rPr lang="en-US" altLang="en-US" sz="1100" b="1"/>
              <a:t>Is this the same curriculum?</a:t>
            </a:r>
          </a:p>
          <a:p>
            <a:pPr eaLnBrk="1" hangingPunct="1"/>
            <a:r>
              <a:rPr lang="en-US" altLang="en-US" sz="1100"/>
              <a:t>While we do not use a textbook or focus on grammar, we cover the same topics</a:t>
            </a:r>
            <a:endParaRPr lang="en-US" altLang="en-US" sz="1200"/>
          </a:p>
        </p:txBody>
      </p:sp>
      <p:sp>
        <p:nvSpPr>
          <p:cNvPr id="5128" name="TextBox 15"/>
          <p:cNvSpPr txBox="1">
            <a:spLocks noChangeArrowheads="1"/>
          </p:cNvSpPr>
          <p:nvPr/>
        </p:nvSpPr>
        <p:spPr bwMode="auto">
          <a:xfrm>
            <a:off x="-14288" y="457200"/>
            <a:ext cx="685800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r>
              <a:rPr lang="en-US" altLang="en-US" sz="3000">
                <a:latin typeface="Cooper Black" pitchFamily="18" charset="0"/>
                <a:ea typeface="Cooper Black" pitchFamily="18" charset="0"/>
                <a:cs typeface="Cooper Black" pitchFamily="18" charset="0"/>
              </a:rPr>
              <a:t>Bienvenidos a la clase de Español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4"/>
          <p:cNvSpPr txBox="1">
            <a:spLocks noChangeArrowheads="1"/>
          </p:cNvSpPr>
          <p:nvPr/>
        </p:nvSpPr>
        <p:spPr bwMode="auto">
          <a:xfrm>
            <a:off x="0" y="1470025"/>
            <a:ext cx="3367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endParaRPr lang="en-US" altLang="en-US" sz="1100"/>
          </a:p>
        </p:txBody>
      </p:sp>
      <p:pic>
        <p:nvPicPr>
          <p:cNvPr id="6146" name="Picture 5" descr="MHS Background Light Purple1.png"/>
          <p:cNvPicPr>
            <a:picLocks noChangeAspect="1"/>
          </p:cNvPicPr>
          <p:nvPr/>
        </p:nvPicPr>
        <p:blipFill>
          <a:blip r:embed="rId2">
            <a:extLst>
              <a:ext uri="{28A0092B-C50C-407E-A947-70E740481C1C}">
                <a14:useLocalDpi xmlns:a14="http://schemas.microsoft.com/office/drawing/2010/main" val="0"/>
              </a:ext>
            </a:extLst>
          </a:blip>
          <a:srcRect t="67818"/>
          <a:stretch>
            <a:fillRect/>
          </a:stretch>
        </p:blipFill>
        <p:spPr bwMode="auto">
          <a:xfrm rot="5400000">
            <a:off x="3199606" y="418307"/>
            <a:ext cx="3786187" cy="353060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6"/>
          <p:cNvSpPr txBox="1">
            <a:spLocks noChangeArrowheads="1"/>
          </p:cNvSpPr>
          <p:nvPr/>
        </p:nvSpPr>
        <p:spPr bwMode="auto">
          <a:xfrm>
            <a:off x="3355975" y="84138"/>
            <a:ext cx="35147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r>
              <a:rPr lang="en-US" altLang="en-US" sz="1200" b="1"/>
              <a:t>Q+A</a:t>
            </a:r>
          </a:p>
          <a:p>
            <a:pPr eaLnBrk="1" hangingPunct="1"/>
            <a:r>
              <a:rPr lang="en-US" altLang="en-US" sz="1200" b="1"/>
              <a:t>Will my child have homework?</a:t>
            </a:r>
          </a:p>
          <a:p>
            <a:pPr eaLnBrk="1" hangingPunct="1"/>
            <a:r>
              <a:rPr lang="en-US" altLang="en-US" sz="1200"/>
              <a:t>Students will have activities on </a:t>
            </a:r>
            <a:r>
              <a:rPr lang="en-US" altLang="en-US" sz="1200" b="1"/>
              <a:t>SenorWooly.com</a:t>
            </a:r>
            <a:r>
              <a:rPr lang="en-US" altLang="en-US" sz="1200"/>
              <a:t/>
            </a:r>
            <a:br>
              <a:rPr lang="en-US" altLang="en-US" sz="1200"/>
            </a:br>
            <a:r>
              <a:rPr lang="en-US" altLang="en-US" sz="1200"/>
              <a:t>throughout the year. There is a homework calendar posted on my website. </a:t>
            </a:r>
          </a:p>
          <a:p>
            <a:pPr eaLnBrk="1" hangingPunct="1"/>
            <a:endParaRPr lang="en-US" altLang="en-US" sz="1200"/>
          </a:p>
          <a:p>
            <a:pPr eaLnBrk="1" hangingPunct="1"/>
            <a:r>
              <a:rPr lang="en-US" altLang="en-US" sz="1200" b="1"/>
              <a:t>What is expected of my child?</a:t>
            </a:r>
          </a:p>
          <a:p>
            <a:pPr eaLnBrk="1" hangingPunct="1"/>
            <a:r>
              <a:rPr lang="en-US" altLang="en-US" sz="1200"/>
              <a:t>In class: Be engaged. Be actively listening. It is so important to be on task when the teacher is speaking a different language. Also,  ask questions when he/she doesn’t understand. </a:t>
            </a:r>
          </a:p>
          <a:p>
            <a:pPr eaLnBrk="1" hangingPunct="1"/>
            <a:endParaRPr lang="en-US" altLang="en-US" sz="1200" b="1"/>
          </a:p>
          <a:p>
            <a:pPr eaLnBrk="1" hangingPunct="1"/>
            <a:r>
              <a:rPr lang="en-US" altLang="en-US" sz="1200" b="1"/>
              <a:t>Any resources I should know about?</a:t>
            </a:r>
          </a:p>
          <a:p>
            <a:pPr eaLnBrk="1" hangingPunct="1"/>
            <a:r>
              <a:rPr lang="en-US" altLang="en-US" sz="1200"/>
              <a:t>All class handouts, including stories from class are available in the students’ </a:t>
            </a:r>
            <a:r>
              <a:rPr lang="en-US" altLang="en-US" sz="1200" b="1"/>
              <a:t>GOOGLE DRIVE</a:t>
            </a:r>
            <a:r>
              <a:rPr lang="en-US" altLang="en-US" sz="1200"/>
              <a:t>. They should look in the “Spanish Class Stories” Folder in their “shared with me” section of Google Drive.</a:t>
            </a:r>
          </a:p>
          <a:p>
            <a:pPr eaLnBrk="1" hangingPunct="1"/>
            <a:endParaRPr lang="en-US" altLang="en-US" sz="1200"/>
          </a:p>
          <a:p>
            <a:pPr eaLnBrk="1" hangingPunct="1"/>
            <a:r>
              <a:rPr lang="en-US" altLang="en-US" sz="1200"/>
              <a:t>There are also links on my website if you are looking for extra resources that go beyond our curriculum. </a:t>
            </a:r>
          </a:p>
          <a:p>
            <a:pPr eaLnBrk="1" hangingPunct="1"/>
            <a:endParaRPr lang="en-US" altLang="en-US" sz="1200"/>
          </a:p>
          <a:p>
            <a:pPr eaLnBrk="1" hangingPunct="1"/>
            <a:endParaRPr lang="en-US" altLang="en-US" sz="1200"/>
          </a:p>
        </p:txBody>
      </p:sp>
      <p:pic>
        <p:nvPicPr>
          <p:cNvPr id="6148" name="Picture 8" descr="MHS Background Light Purple1.png"/>
          <p:cNvPicPr>
            <a:picLocks noChangeAspect="1"/>
          </p:cNvPicPr>
          <p:nvPr/>
        </p:nvPicPr>
        <p:blipFill>
          <a:blip r:embed="rId2">
            <a:extLst>
              <a:ext uri="{28A0092B-C50C-407E-A947-70E740481C1C}">
                <a14:useLocalDpi xmlns:a14="http://schemas.microsoft.com/office/drawing/2010/main" val="0"/>
              </a:ext>
            </a:extLst>
          </a:blip>
          <a:srcRect t="67818"/>
          <a:stretch>
            <a:fillRect/>
          </a:stretch>
        </p:blipFill>
        <p:spPr bwMode="auto">
          <a:xfrm rot="5400000">
            <a:off x="1208882" y="3477418"/>
            <a:ext cx="4445000" cy="6888163"/>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1800" y="5160963"/>
            <a:ext cx="6159500" cy="3683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6150" name="TextBox 10"/>
          <p:cNvSpPr txBox="1">
            <a:spLocks noChangeArrowheads="1"/>
          </p:cNvSpPr>
          <p:nvPr/>
        </p:nvSpPr>
        <p:spPr bwMode="auto">
          <a:xfrm>
            <a:off x="673100" y="4665663"/>
            <a:ext cx="57912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r>
              <a:rPr lang="en-US" altLang="en-US" sz="1600" dirty="0"/>
              <a:t>Quotes from Dr. Steven </a:t>
            </a:r>
            <a:r>
              <a:rPr lang="en-US" altLang="en-US" sz="1600" dirty="0" err="1"/>
              <a:t>Krashen</a:t>
            </a:r>
            <a:r>
              <a:rPr lang="en-US" altLang="en-US" sz="1600" dirty="0"/>
              <a:t>,</a:t>
            </a:r>
            <a:r>
              <a:rPr lang="en-US" altLang="en-US" sz="1200" dirty="0"/>
              <a:t/>
            </a:r>
            <a:br>
              <a:rPr lang="en-US" altLang="en-US" sz="1200" dirty="0"/>
            </a:br>
            <a:r>
              <a:rPr lang="en-US" altLang="en-US" sz="1200" dirty="0"/>
              <a:t>Linguist, educational researcher, professor emeritus, author</a:t>
            </a:r>
          </a:p>
          <a:p>
            <a:pPr algn="ctr" eaLnBrk="1" hangingPunct="1"/>
            <a:endParaRPr lang="en-US" altLang="en-US" sz="1600" dirty="0">
              <a:latin typeface="Iowan Old Style Black"/>
              <a:ea typeface="Iowan Old Style Black"/>
              <a:cs typeface="Iowan Old Style Black"/>
            </a:endParaRPr>
          </a:p>
          <a:p>
            <a:pPr algn="ctr" eaLnBrk="1" hangingPunct="1"/>
            <a:r>
              <a:rPr lang="en-US" altLang="en-US" sz="1500" dirty="0">
                <a:latin typeface="Imprint MT Shadow" pitchFamily="82" charset="0"/>
                <a:ea typeface="Imprint MT Shadow" pitchFamily="82" charset="0"/>
                <a:cs typeface="Imprint MT Shadow" pitchFamily="82" charset="0"/>
              </a:rPr>
              <a:t>“We acquire language when we understand what we hear and read, when we understand what people are saying to us, not how they say it.”</a:t>
            </a:r>
          </a:p>
          <a:p>
            <a:pPr algn="ctr" eaLnBrk="1" hangingPunct="1"/>
            <a:endParaRPr lang="en-US" altLang="en-US" sz="1500" dirty="0"/>
          </a:p>
          <a:p>
            <a:pPr algn="ctr" eaLnBrk="1" hangingPunct="1"/>
            <a:r>
              <a:rPr lang="en-US" altLang="en-US" sz="1500" dirty="0">
                <a:latin typeface="Iowan Old Style Black"/>
                <a:ea typeface="Iowan Old Style Black"/>
                <a:cs typeface="Iowan Old Style Black"/>
              </a:rPr>
              <a:t>“We acquire spoken fluency </a:t>
            </a:r>
            <a:r>
              <a:rPr lang="en-US" altLang="en-US" sz="1500" i="1" dirty="0">
                <a:latin typeface="Iowan Old Style Black"/>
                <a:ea typeface="Iowan Old Style Black"/>
                <a:cs typeface="Iowan Old Style Black"/>
              </a:rPr>
              <a:t>not</a:t>
            </a:r>
            <a:r>
              <a:rPr lang="en-US" altLang="en-US" sz="1500" dirty="0">
                <a:latin typeface="Iowan Old Style Black"/>
                <a:ea typeface="Iowan Old Style Black"/>
                <a:cs typeface="Iowan Old Style Black"/>
              </a:rPr>
              <a:t> by practicing talking but by understanding input, by listening and reading.”</a:t>
            </a:r>
          </a:p>
          <a:p>
            <a:pPr algn="ctr" eaLnBrk="1" hangingPunct="1"/>
            <a:endParaRPr lang="en-US" altLang="en-US" sz="1400" dirty="0">
              <a:latin typeface="Iowan Old Style Black"/>
              <a:ea typeface="Iowan Old Style Black"/>
              <a:cs typeface="Iowan Old Style Black"/>
            </a:endParaRPr>
          </a:p>
          <a:p>
            <a:pPr algn="ctr" eaLnBrk="1" hangingPunct="1"/>
            <a:r>
              <a:rPr lang="en-US" altLang="en-US" sz="1400" dirty="0">
                <a:latin typeface="Imprint MT Shadow" pitchFamily="82" charset="0"/>
                <a:ea typeface="Imprint MT Shadow" pitchFamily="82" charset="0"/>
                <a:cs typeface="Imprint MT Shadow" pitchFamily="82" charset="0"/>
              </a:rPr>
              <a:t>“We do not acquire language by producing it; only by understanding it.”</a:t>
            </a:r>
          </a:p>
          <a:p>
            <a:pPr algn="ctr" eaLnBrk="1" hangingPunct="1"/>
            <a:endParaRPr lang="en-US" altLang="en-US" sz="1500" dirty="0">
              <a:latin typeface="Iowan Old Style Black"/>
              <a:ea typeface="Iowan Old Style Black"/>
              <a:cs typeface="Iowan Old Style Black"/>
            </a:endParaRPr>
          </a:p>
          <a:p>
            <a:pPr algn="ctr" eaLnBrk="1" hangingPunct="1"/>
            <a:r>
              <a:rPr lang="en-US" altLang="en-US" sz="1500" dirty="0">
                <a:latin typeface="Iowan Old Style Black"/>
                <a:ea typeface="Iowan Old Style Black"/>
                <a:cs typeface="Iowan Old Style Black"/>
              </a:rPr>
              <a:t>“People acquiring a second language have the best chance for success through reading.”</a:t>
            </a:r>
          </a:p>
          <a:p>
            <a:pPr algn="ctr" eaLnBrk="1" hangingPunct="1"/>
            <a:endParaRPr lang="en-US" altLang="en-US" sz="1500" dirty="0">
              <a:latin typeface="Iowan Old Style Black"/>
              <a:ea typeface="Iowan Old Style Black"/>
              <a:cs typeface="Iowan Old Style Black"/>
            </a:endParaRPr>
          </a:p>
          <a:p>
            <a:pPr algn="ctr" eaLnBrk="1" hangingPunct="1"/>
            <a:r>
              <a:rPr lang="en-US" altLang="en-US" sz="1200" dirty="0"/>
              <a:t>“Language acquisition does not require extensive use of conscious grammatical rules, </a:t>
            </a:r>
            <a:br>
              <a:rPr lang="en-US" altLang="en-US" sz="1200" dirty="0"/>
            </a:br>
            <a:r>
              <a:rPr lang="en-US" altLang="en-US" sz="1200" dirty="0"/>
              <a:t>and does not require tedious drill.”</a:t>
            </a:r>
          </a:p>
          <a:p>
            <a:pPr algn="ctr" eaLnBrk="1" hangingPunct="1"/>
            <a:endParaRPr lang="en-US" altLang="en-US" sz="1500" dirty="0">
              <a:latin typeface="Iowan Old Style Black"/>
              <a:ea typeface="Iowan Old Style Black"/>
              <a:cs typeface="Iowan Old Style Black"/>
            </a:endParaRPr>
          </a:p>
          <a:p>
            <a:pPr algn="ctr" eaLnBrk="1" hangingPunct="1"/>
            <a:endParaRPr lang="en-US" altLang="en-US" sz="1500" dirty="0">
              <a:latin typeface="Iowan Old Style Black"/>
              <a:ea typeface="Iowan Old Style Black"/>
              <a:cs typeface="Iowan Old Style Black"/>
            </a:endParaRPr>
          </a:p>
          <a:p>
            <a:pPr algn="ctr" eaLnBrk="1" hangingPunct="1"/>
            <a:endParaRPr lang="en-US" altLang="en-US" sz="1600" dirty="0">
              <a:latin typeface="Iowan Old Style Black"/>
              <a:ea typeface="Iowan Old Style Black"/>
              <a:cs typeface="Iowan Old Style Black"/>
            </a:endParaRPr>
          </a:p>
          <a:p>
            <a:pPr algn="ctr" eaLnBrk="1" hangingPunct="1"/>
            <a:endParaRPr lang="en-US" altLang="en-US" dirty="0"/>
          </a:p>
        </p:txBody>
      </p:sp>
      <p:pic>
        <p:nvPicPr>
          <p:cNvPr id="6151" name="Picture 11" descr="nlyl-reading-man-with-glasses-800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96838"/>
            <a:ext cx="1392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2"/>
          <p:cNvSpPr txBox="1">
            <a:spLocks noChangeArrowheads="1"/>
          </p:cNvSpPr>
          <p:nvPr/>
        </p:nvSpPr>
        <p:spPr bwMode="auto">
          <a:xfrm>
            <a:off x="1244600" y="31750"/>
            <a:ext cx="2082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a:t>Reading in English:</a:t>
            </a:r>
          </a:p>
          <a:p>
            <a:pPr eaLnBrk="1" hangingPunct="1"/>
            <a:r>
              <a:rPr lang="en-US" altLang="en-US" sz="1200"/>
              <a:t>To learn more about Hispanic culture students will be choosing a minimum of </a:t>
            </a:r>
            <a:r>
              <a:rPr lang="en-US" altLang="en-US" sz="1200" b="1"/>
              <a:t>4 novels (in English)</a:t>
            </a:r>
            <a:r>
              <a:rPr lang="en-US" altLang="en-US" sz="1200"/>
              <a:t> from the Learning Center this year plus all students will be reading “Esperanza Rising”. These are done outside of class.</a:t>
            </a:r>
            <a:endParaRPr lang="en-US" altLang="en-US"/>
          </a:p>
        </p:txBody>
      </p:sp>
      <p:sp>
        <p:nvSpPr>
          <p:cNvPr id="6153" name="TextBox 14"/>
          <p:cNvSpPr txBox="1">
            <a:spLocks noChangeArrowheads="1"/>
          </p:cNvSpPr>
          <p:nvPr/>
        </p:nvSpPr>
        <p:spPr bwMode="auto">
          <a:xfrm>
            <a:off x="-12700" y="2105025"/>
            <a:ext cx="24511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a:t>Reading in Spanish:</a:t>
            </a:r>
          </a:p>
          <a:p>
            <a:pPr eaLnBrk="1" hangingPunct="1"/>
            <a:r>
              <a:rPr lang="en-US" altLang="en-US" sz="1200"/>
              <a:t>Students will spend a few minutes </a:t>
            </a:r>
            <a:br>
              <a:rPr lang="en-US" altLang="en-US" sz="1200"/>
            </a:br>
            <a:r>
              <a:rPr lang="en-US" altLang="en-US" sz="1200"/>
              <a:t>in class each week silent reading </a:t>
            </a:r>
            <a:r>
              <a:rPr lang="en-US" altLang="en-US" sz="1200" b="1"/>
              <a:t>(SSR) in Spanish</a:t>
            </a:r>
            <a:r>
              <a:rPr lang="en-US" altLang="en-US" sz="1200"/>
              <a:t> from a selection of novels, magazines, and booklets.</a:t>
            </a:r>
          </a:p>
          <a:p>
            <a:pPr eaLnBrk="1" hangingPunct="1"/>
            <a:endParaRPr lang="en-US" altLang="en-US" sz="1200"/>
          </a:p>
          <a:p>
            <a:pPr eaLnBrk="1" hangingPunct="1"/>
            <a:r>
              <a:rPr lang="en-US" altLang="en-US" sz="1200"/>
              <a:t>Starting soon, students will be able to check out a novel to take home and read. Please encourage your child to take advantage of this opportunity.</a:t>
            </a:r>
          </a:p>
          <a:p>
            <a:pPr eaLnBrk="1" hangingPunct="1"/>
            <a:r>
              <a:rPr lang="en-US" altLang="en-US" sz="1200"/>
              <a:t>At the end of the year, we will read a Spanish novel together in class.</a:t>
            </a:r>
          </a:p>
        </p:txBody>
      </p:sp>
      <p:sp>
        <p:nvSpPr>
          <p:cNvPr id="6154" name="Rectangle 15"/>
          <p:cNvSpPr>
            <a:spLocks noChangeArrowheads="1"/>
          </p:cNvSpPr>
          <p:nvPr/>
        </p:nvSpPr>
        <p:spPr bwMode="auto">
          <a:xfrm>
            <a:off x="0" y="1741488"/>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en-US" altLang="en-US" sz="1200"/>
              <a:t> The book titles can be found in the students’ “passport” </a:t>
            </a:r>
          </a:p>
        </p:txBody>
      </p:sp>
      <p:pic>
        <p:nvPicPr>
          <p:cNvPr id="615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2084388"/>
            <a:ext cx="13906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941D0E94302D4BA3B6B680FDCD85B9" ma:contentTypeVersion="0" ma:contentTypeDescription="Create a new document." ma:contentTypeScope="" ma:versionID="0170cdaaeee5abc69aa6be8a9f91511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D1A8D0-18C0-4F5F-81E2-BE37E52B2ECC}"/>
</file>

<file path=customXml/itemProps2.xml><?xml version="1.0" encoding="utf-8"?>
<ds:datastoreItem xmlns:ds="http://schemas.openxmlformats.org/officeDocument/2006/customXml" ds:itemID="{EFF70187-D722-4711-BB05-507E34805BE7}"/>
</file>

<file path=customXml/itemProps3.xml><?xml version="1.0" encoding="utf-8"?>
<ds:datastoreItem xmlns:ds="http://schemas.openxmlformats.org/officeDocument/2006/customXml" ds:itemID="{20A31800-9734-4D0B-9D94-BEA4B3971CB3}"/>
</file>

<file path=docProps/app.xml><?xml version="1.0" encoding="utf-8"?>
<Properties xmlns="http://schemas.openxmlformats.org/officeDocument/2006/extended-properties" xmlns:vt="http://schemas.openxmlformats.org/officeDocument/2006/docPropsVTypes">
  <TotalTime>1845</TotalTime>
  <Words>518</Words>
  <Application>Microsoft Office PowerPoint</Application>
  <PresentationFormat>On-screen Show (4:3)</PresentationFormat>
  <Paragraphs>84</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Calibri</vt:lpstr>
      <vt:lpstr>Arial</vt:lpstr>
      <vt:lpstr>Rockwell</vt:lpstr>
      <vt:lpstr>Lucida Calligraphy</vt:lpstr>
      <vt:lpstr>Cooper Black</vt:lpstr>
      <vt:lpstr>Iowan Old Style Black</vt:lpstr>
      <vt:lpstr>Imprint MT Shadow</vt: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Buehler</dc:creator>
  <cp:lastModifiedBy>Emily Struck</cp:lastModifiedBy>
  <cp:revision>27</cp:revision>
  <cp:lastPrinted>2017-09-07T21:23:27Z</cp:lastPrinted>
  <dcterms:created xsi:type="dcterms:W3CDTF">2017-09-06T15:44:14Z</dcterms:created>
  <dcterms:modified xsi:type="dcterms:W3CDTF">2017-10-29T16:09:39Z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0x01010009941D0E94302D4BA3B6B680FDCD85B9</vt:lpwstr>
  </property>
</Properties>
</file>